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nva Sans" panose="020B0604020202020204" charset="0"/>
      <p:regular r:id="rId10"/>
    </p:embeddedFont>
    <p:embeddedFont>
      <p:font typeface="Cardo" panose="020B0604020202020204" charset="-79"/>
      <p:regular r:id="rId11"/>
    </p:embeddedFont>
    <p:embeddedFont>
      <p:font typeface="Open Sans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9C746F-BEA6-40E5-BA5D-C074111CED2C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C36438-B12C-454D-8C38-4961EEFE0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20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C36438-B12C-454D-8C38-4961EEFE04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7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z_mNVoBcMjM?si=ApmPHjBIITQgonFB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5490351" cy="2783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90351" cy="2783840"/>
            </a:xfrm>
            <a:custGeom>
              <a:avLst/>
              <a:gdLst/>
              <a:ahLst/>
              <a:cxnLst/>
              <a:rect l="l" t="t" r="r" b="b"/>
              <a:pathLst>
                <a:path w="5490351" h="2783840">
                  <a:moveTo>
                    <a:pt x="5365891" y="2783840"/>
                  </a:moveTo>
                  <a:lnTo>
                    <a:pt x="124460" y="2783840"/>
                  </a:lnTo>
                  <a:cubicBezTo>
                    <a:pt x="55880" y="2783840"/>
                    <a:pt x="0" y="2727960"/>
                    <a:pt x="0" y="2659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65891" y="0"/>
                  </a:lnTo>
                  <a:cubicBezTo>
                    <a:pt x="5434471" y="0"/>
                    <a:pt x="5490351" y="55880"/>
                    <a:pt x="5490351" y="124460"/>
                  </a:cubicBezTo>
                  <a:lnTo>
                    <a:pt x="5490351" y="2659380"/>
                  </a:lnTo>
                  <a:cubicBezTo>
                    <a:pt x="5490351" y="2727960"/>
                    <a:pt x="5434471" y="2783840"/>
                    <a:pt x="5365891" y="2783840"/>
                  </a:cubicBezTo>
                  <a:close/>
                </a:path>
              </a:pathLst>
            </a:custGeom>
            <a:solidFill>
              <a:srgbClr val="34343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812736" y="3639161"/>
            <a:ext cx="8662528" cy="2788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644"/>
              </a:lnSpc>
            </a:pPr>
            <a:r>
              <a:rPr lang="en-US" sz="10644" spc="-266" dirty="0">
                <a:solidFill>
                  <a:srgbClr val="FFFFFF"/>
                </a:solidFill>
                <a:latin typeface="Cardo"/>
                <a:ea typeface="Cardo"/>
                <a:cs typeface="Cardo"/>
                <a:sym typeface="Cardo"/>
              </a:rPr>
              <a:t>FAKE NEWS DETECTION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C44F09-B5C4-9C3B-29ED-8B8DF1F82387}"/>
              </a:ext>
            </a:extLst>
          </p:cNvPr>
          <p:cNvSpPr txBox="1"/>
          <p:nvPr/>
        </p:nvSpPr>
        <p:spPr>
          <a:xfrm flipH="1">
            <a:off x="13030200" y="7886700"/>
            <a:ext cx="502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By Disha Panchal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705" y="998821"/>
            <a:ext cx="12929436" cy="8393538"/>
            <a:chOff x="0" y="0"/>
            <a:chExt cx="17239248" cy="11191384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7239248" cy="1625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600"/>
                </a:lnSpc>
              </a:pPr>
              <a:r>
                <a:rPr lang="en-US" sz="8000" spc="-2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Introduction: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874112"/>
              <a:ext cx="1476782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97391"/>
              <a:ext cx="12208795" cy="7093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0563" lvl="1" indent="-225281" algn="l">
                <a:lnSpc>
                  <a:spcPts val="4173"/>
                </a:lnSpc>
                <a:buFont typeface="Arial"/>
                <a:buChar char="•"/>
              </a:pPr>
              <a:r>
                <a:rPr lang="en-US" sz="2086" spc="-52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This project is a Fake News Detection App built using Python and </a:t>
              </a:r>
              <a:r>
                <a:rPr lang="en-US" sz="2086" spc="-52" dirty="0" err="1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Tkinter</a:t>
              </a:r>
              <a:r>
                <a:rPr lang="en-US" sz="2086" spc="-52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.</a:t>
              </a:r>
            </a:p>
            <a:p>
              <a:pPr marL="450563" lvl="1" indent="-225281" algn="l">
                <a:lnSpc>
                  <a:spcPts val="4173"/>
                </a:lnSpc>
                <a:buFont typeface="Arial"/>
                <a:buChar char="•"/>
              </a:pPr>
              <a:r>
                <a:rPr lang="en-US" sz="2086" spc="-52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It allows users to input a news headline and predicts whether it is real or fake using a pre-trained machine learning model.</a:t>
              </a:r>
            </a:p>
            <a:p>
              <a:pPr marL="450563" lvl="1" indent="-225281" algn="l">
                <a:lnSpc>
                  <a:spcPts val="4173"/>
                </a:lnSpc>
                <a:buFont typeface="Arial"/>
                <a:buChar char="•"/>
              </a:pPr>
              <a:r>
                <a:rPr lang="en-US" sz="2086" spc="-52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The app features a simple and interactive graphical user interface, making it user-friendly and accessible as a standalone desktop application.</a:t>
              </a:r>
            </a:p>
            <a:p>
              <a:pPr marL="450563" lvl="1" indent="-225281" algn="l">
                <a:lnSpc>
                  <a:spcPts val="4173"/>
                </a:lnSpc>
                <a:buFont typeface="Arial"/>
                <a:buChar char="•"/>
              </a:pPr>
              <a:r>
                <a:rPr lang="en-US" sz="2086" spc="-52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nva Sans"/>
                </a:rPr>
                <a:t>This project demonstrates the integration of machine learning with GUI development and highlights practical applications of text classification in addressing misinformation.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119574" y="3266052"/>
            <a:ext cx="7188914" cy="8764322"/>
            <a:chOff x="0" y="0"/>
            <a:chExt cx="9585219" cy="11685763"/>
          </a:xfrm>
        </p:grpSpPr>
        <p:grpSp>
          <p:nvGrpSpPr>
            <p:cNvPr id="7" name="Group 7"/>
            <p:cNvGrpSpPr/>
            <p:nvPr/>
          </p:nvGrpSpPr>
          <p:grpSpPr>
            <a:xfrm rot="-2700000">
              <a:off x="-562750" y="7790982"/>
              <a:ext cx="7429400" cy="1485661"/>
              <a:chOff x="0" y="0"/>
              <a:chExt cx="31900754" cy="637921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31900754" cy="6379210"/>
              </a:xfrm>
              <a:custGeom>
                <a:avLst/>
                <a:gdLst/>
                <a:ahLst/>
                <a:cxnLst/>
                <a:rect l="l" t="t" r="r" b="b"/>
                <a:pathLst>
                  <a:path w="31900754" h="6379210">
                    <a:moveTo>
                      <a:pt x="25204906" y="0"/>
                    </a:moveTo>
                    <a:lnTo>
                      <a:pt x="8024961" y="0"/>
                    </a:lnTo>
                    <a:lnTo>
                      <a:pt x="6736517" y="7620"/>
                    </a:lnTo>
                    <a:lnTo>
                      <a:pt x="0" y="6379210"/>
                    </a:lnTo>
                    <a:lnTo>
                      <a:pt x="25254845" y="6379210"/>
                    </a:lnTo>
                    <a:lnTo>
                      <a:pt x="31900754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-2700000">
              <a:off x="3734095" y="6248668"/>
              <a:ext cx="6125442" cy="1485661"/>
              <a:chOff x="0" y="0"/>
              <a:chExt cx="26301750" cy="637921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26301750" cy="6379210"/>
              </a:xfrm>
              <a:custGeom>
                <a:avLst/>
                <a:gdLst/>
                <a:ahLst/>
                <a:cxnLst/>
                <a:rect l="l" t="t" r="r" b="b"/>
                <a:pathLst>
                  <a:path w="26301750" h="6379210">
                    <a:moveTo>
                      <a:pt x="19619477" y="0"/>
                    </a:moveTo>
                    <a:lnTo>
                      <a:pt x="7607643" y="0"/>
                    </a:lnTo>
                    <a:lnTo>
                      <a:pt x="6706792" y="7620"/>
                    </a:lnTo>
                    <a:lnTo>
                      <a:pt x="0" y="6379210"/>
                    </a:lnTo>
                    <a:lnTo>
                      <a:pt x="19655841" y="6379210"/>
                    </a:lnTo>
                    <a:lnTo>
                      <a:pt x="2630175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-2700000">
              <a:off x="3831566" y="1948101"/>
              <a:ext cx="6125442" cy="1485661"/>
              <a:chOff x="0" y="0"/>
              <a:chExt cx="26301750" cy="637921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6301750" cy="6379210"/>
              </a:xfrm>
              <a:custGeom>
                <a:avLst/>
                <a:gdLst/>
                <a:ahLst/>
                <a:cxnLst/>
                <a:rect l="l" t="t" r="r" b="b"/>
                <a:pathLst>
                  <a:path w="26301750" h="6379210">
                    <a:moveTo>
                      <a:pt x="19619477" y="0"/>
                    </a:moveTo>
                    <a:lnTo>
                      <a:pt x="7607643" y="0"/>
                    </a:lnTo>
                    <a:lnTo>
                      <a:pt x="6706792" y="7620"/>
                    </a:lnTo>
                    <a:lnTo>
                      <a:pt x="0" y="6379210"/>
                    </a:lnTo>
                    <a:lnTo>
                      <a:pt x="19655841" y="6379210"/>
                    </a:lnTo>
                    <a:lnTo>
                      <a:pt x="2630175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8287995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909383" cy="10287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740841" y="1612782"/>
            <a:ext cx="2343401" cy="1759459"/>
            <a:chOff x="9160561" y="1075188"/>
            <a:chExt cx="1562267" cy="1172973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3"/>
          <p:cNvGrpSpPr/>
          <p:nvPr/>
        </p:nvGrpSpPr>
        <p:grpSpPr>
          <a:xfrm>
            <a:off x="965200" y="1237753"/>
            <a:ext cx="10571885" cy="7805142"/>
            <a:chOff x="-204625" y="-47625"/>
            <a:chExt cx="13958575" cy="10305507"/>
          </a:xfrm>
        </p:grpSpPr>
        <p:sp>
          <p:nvSpPr>
            <p:cNvPr id="4" name="TextBox 4"/>
            <p:cNvSpPr txBox="1"/>
            <p:nvPr/>
          </p:nvSpPr>
          <p:spPr>
            <a:xfrm>
              <a:off x="1169" y="-47625"/>
              <a:ext cx="13752781" cy="22203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defTabSz="914309">
                <a:lnSpc>
                  <a:spcPts val="6744"/>
                </a:lnSpc>
                <a:spcAft>
                  <a:spcPts val="606"/>
                </a:spcAft>
              </a:pPr>
              <a:r>
                <a:rPr lang="en-US" sz="5187" b="1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Technologies Used in This Project:</a:t>
              </a:r>
              <a:endParaRPr lang="en-US" sz="5188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204625" y="3175686"/>
              <a:ext cx="13736494" cy="7082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Python</a:t>
              </a:r>
            </a:p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 err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Tkinter</a:t>
              </a:r>
              <a:endParaRPr lang="en-US" sz="2400" kern="12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Machine Learning:  A pre-trained machine learning model was used for fake news classification. The model was trained using libraries like scikit-learn.</a:t>
              </a:r>
            </a:p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Pickle: Used for saving and loading the vectorizer (</a:t>
              </a:r>
              <a:r>
                <a:rPr lang="en-US" sz="2400" kern="1200" dirty="0" err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vectorizer.pkl</a:t>
              </a: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) and the ML model (</a:t>
              </a:r>
              <a:r>
                <a:rPr lang="en-US" sz="2400" kern="1200" dirty="0" err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finalized_model.pkl</a:t>
              </a: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).</a:t>
              </a:r>
            </a:p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Text Vectorization: The text input from users was converted into a numeric format using a TF-IDF Vectorizer to make it suitable for ML predictions.</a:t>
              </a:r>
            </a:p>
            <a:p>
              <a:pPr marL="431758" lvl="1" indent="-215878" defTabSz="914309">
                <a:lnSpc>
                  <a:spcPts val="3200"/>
                </a:lnSpc>
                <a:spcAft>
                  <a:spcPts val="606"/>
                </a:spcAft>
                <a:buFont typeface="Arial"/>
                <a:buChar char="•"/>
              </a:pPr>
              <a:r>
                <a:rPr lang="en-US" sz="2400" kern="1200" dirty="0" err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Jupyter</a:t>
              </a:r>
              <a:r>
                <a:rPr lang="en-US" sz="2400" kern="1200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Notebook : Likely used during the development and training phase of the machine learning model for experimentation.</a:t>
              </a:r>
              <a:endParaRPr lang="en-US" sz="2400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69" y="2652860"/>
              <a:ext cx="13735324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9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518741"/>
            <a:ext cx="16230600" cy="333375"/>
            <a:chOff x="0" y="0"/>
            <a:chExt cx="21640800" cy="444500"/>
          </a:xfrm>
        </p:grpSpPr>
        <p:sp>
          <p:nvSpPr>
            <p:cNvPr id="3" name="AutoShape 3"/>
            <p:cNvSpPr/>
            <p:nvPr/>
          </p:nvSpPr>
          <p:spPr>
            <a:xfrm>
              <a:off x="215900" y="228600"/>
              <a:ext cx="21424900" cy="0"/>
            </a:xfrm>
            <a:prstGeom prst="line">
              <a:avLst/>
            </a:prstGeom>
            <a:ln w="254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0" y="12700"/>
              <a:ext cx="431800" cy="431800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5718078" y="0"/>
              <a:ext cx="431800" cy="431800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11436156" y="0"/>
              <a:ext cx="431800" cy="431800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17154234" y="0"/>
              <a:ext cx="431800" cy="43180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2" name="TextBox 12"/>
          <p:cNvSpPr txBox="1"/>
          <p:nvPr/>
        </p:nvSpPr>
        <p:spPr>
          <a:xfrm>
            <a:off x="1028700" y="2189336"/>
            <a:ext cx="16230600" cy="93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85"/>
              </a:lnSpc>
              <a:spcBef>
                <a:spcPct val="0"/>
              </a:spcBef>
            </a:pPr>
            <a:r>
              <a:rPr lang="en-US" sz="7650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Things I learned from this project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6690508"/>
            <a:ext cx="3364925" cy="2179356"/>
            <a:chOff x="0" y="85725"/>
            <a:chExt cx="4486566" cy="290580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85725"/>
              <a:ext cx="4486566" cy="981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3000" b="1" u="none" strike="noStrike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Building GUI Applications: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555242"/>
              <a:ext cx="4486566" cy="1436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089"/>
                </a:lnSpc>
                <a:spcBef>
                  <a:spcPct val="0"/>
                </a:spcBef>
              </a:pPr>
              <a:r>
                <a:rPr lang="en-US" sz="2000" u="none" strike="noStrike" spc="-47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Learned how to use </a:t>
              </a:r>
              <a:r>
                <a:rPr lang="en-US" sz="2000" u="none" strike="noStrike" spc="-47" dirty="0" err="1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Tkinter</a:t>
              </a:r>
              <a:r>
                <a:rPr lang="en-US" sz="2000" u="none" strike="noStrike" spc="-47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 to create a graphical user interface for desktop applications.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317258" y="6690508"/>
            <a:ext cx="3364925" cy="2428181"/>
            <a:chOff x="0" y="85725"/>
            <a:chExt cx="4486566" cy="323757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85725"/>
              <a:ext cx="4486566" cy="953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66"/>
                </a:lnSpc>
                <a:spcBef>
                  <a:spcPct val="0"/>
                </a:spcBef>
              </a:pPr>
              <a:r>
                <a:rPr lang="en-US" sz="2962" b="1" u="none" strike="noStrik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Machine Learning Integration: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527937"/>
              <a:ext cx="4486566" cy="17953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089"/>
                </a:lnSpc>
                <a:spcBef>
                  <a:spcPct val="0"/>
                </a:spcBef>
              </a:pPr>
              <a:r>
                <a:rPr lang="en-US" sz="2000" u="none" strike="noStrike" spc="-47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Gained hands-on experience in integrating a pre-trained machine learning model into a real-world application.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605817" y="6690508"/>
            <a:ext cx="3364925" cy="2448660"/>
            <a:chOff x="0" y="85725"/>
            <a:chExt cx="4486566" cy="326488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85725"/>
              <a:ext cx="4486566" cy="981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3000" b="1" u="none" strike="noStrik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Error Handling in Python: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555242"/>
              <a:ext cx="4486566" cy="17953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089"/>
                </a:lnSpc>
                <a:spcBef>
                  <a:spcPct val="0"/>
                </a:spcBef>
              </a:pPr>
              <a:r>
                <a:rPr lang="en-US" sz="2000" u="none" strike="noStrike" spc="-47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Implemented error-handling mechanisms to provide feedback for invalid inputs or application errors.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894375" y="6676220"/>
            <a:ext cx="3364925" cy="2114271"/>
            <a:chOff x="0" y="66675"/>
            <a:chExt cx="4486566" cy="2819027"/>
          </a:xfrm>
        </p:grpSpPr>
        <p:sp>
          <p:nvSpPr>
            <p:cNvPr id="23" name="TextBox 23"/>
            <p:cNvSpPr txBox="1"/>
            <p:nvPr/>
          </p:nvSpPr>
          <p:spPr>
            <a:xfrm>
              <a:off x="0" y="66675"/>
              <a:ext cx="4486566" cy="445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317"/>
                </a:lnSpc>
                <a:spcBef>
                  <a:spcPct val="0"/>
                </a:spcBef>
              </a:pPr>
              <a:r>
                <a:rPr lang="en-US" sz="2574" b="1" u="none" strike="noStrike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User-Centric Design: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449412"/>
              <a:ext cx="4486566" cy="1436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089"/>
                </a:lnSpc>
                <a:spcBef>
                  <a:spcPct val="0"/>
                </a:spcBef>
              </a:pPr>
              <a:r>
                <a:rPr lang="en-US" sz="2000" u="none" strike="noStrike" spc="-47" dirty="0">
                  <a:solidFill>
                    <a:srgbClr val="000000"/>
                  </a:solidFill>
                  <a:latin typeface="Open Sans Bold" panose="020B0604020202020204" charset="0"/>
                  <a:ea typeface="Open Sans Bold" panose="020B0604020202020204" charset="0"/>
                  <a:cs typeface="Open Sans Bold" panose="020B0604020202020204" charset="0"/>
                  <a:sym typeface="Cardo"/>
                </a:rPr>
                <a:t>Focused on creating an application that is intuitive and easy for users to operate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5161" y="3235047"/>
            <a:ext cx="9698639" cy="2841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996"/>
              </a:lnSpc>
            </a:pPr>
            <a:r>
              <a:rPr lang="en-US" sz="10996" b="1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Link to Tutorial used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55160" y="7386449"/>
            <a:ext cx="13127639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  <a:spcBef>
                <a:spcPct val="0"/>
              </a:spcBef>
            </a:pPr>
            <a:r>
              <a:rPr lang="en-US" sz="2400" b="1" strike="noStrike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  <a:hlinkClick r:id="rId2"/>
              </a:rPr>
              <a:t>https://youtu.be/z_mNVoBcMjM?si=ApmPHjBIITQgonFB</a:t>
            </a:r>
            <a:endParaRPr lang="en-US" sz="2400" b="1" strike="noStrike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0" lvl="0" indent="0" algn="l">
              <a:lnSpc>
                <a:spcPts val="2604"/>
              </a:lnSpc>
              <a:spcBef>
                <a:spcPct val="0"/>
              </a:spcBef>
            </a:pPr>
            <a:endParaRPr lang="en-US" sz="2400" b="1" strike="noStrike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akenews">
            <a:hlinkClick r:id="" action="ppaction://media"/>
            <a:extLst>
              <a:ext uri="{FF2B5EF4-FFF2-40B4-BE49-F238E27FC236}">
                <a16:creationId xmlns:a16="http://schemas.microsoft.com/office/drawing/2014/main" id="{53760462-F7F6-B87B-EF8B-05B7B19C9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900" y="1409700"/>
            <a:ext cx="16840200" cy="8724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F8B7E2-03B6-5217-D3FF-CAAB0D696876}"/>
              </a:ext>
            </a:extLst>
          </p:cNvPr>
          <p:cNvSpPr txBox="1"/>
          <p:nvPr/>
        </p:nvSpPr>
        <p:spPr>
          <a:xfrm>
            <a:off x="304800" y="647700"/>
            <a:ext cx="845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Demo Recording </a:t>
            </a:r>
            <a:endParaRPr lang="en-US" sz="3600" dirty="0">
              <a:latin typeface="Open Sans Bold" panose="020B0604020202020204" charset="0"/>
              <a:ea typeface="Open Sans Bold" panose="020B0604020202020204" charset="0"/>
              <a:cs typeface="Open Sans Bol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F8B7E2-03B6-5217-D3FF-CAAB0D696876}"/>
              </a:ext>
            </a:extLst>
          </p:cNvPr>
          <p:cNvSpPr txBox="1"/>
          <p:nvPr/>
        </p:nvSpPr>
        <p:spPr>
          <a:xfrm>
            <a:off x="2438400" y="3820061"/>
            <a:ext cx="134112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0" dirty="0"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Thank You</a:t>
            </a:r>
            <a:endParaRPr lang="en-US" sz="11500" dirty="0">
              <a:latin typeface="Open Sans Bold" panose="020B0604020202020204" charset="0"/>
              <a:ea typeface="Open Sans Bold" panose="020B0604020202020204" charset="0"/>
              <a:cs typeface="Open Sans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116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292</Words>
  <Application>Microsoft Office PowerPoint</Application>
  <PresentationFormat>Custom</PresentationFormat>
  <Paragraphs>28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Canva Sans</vt:lpstr>
      <vt:lpstr>Arial</vt:lpstr>
      <vt:lpstr>Cardo</vt:lpstr>
      <vt:lpstr>Calibri</vt:lpstr>
      <vt:lpstr>Aptos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PREDICTION</dc:title>
  <cp:lastModifiedBy>Panchal, Ms. Disha Suresh</cp:lastModifiedBy>
  <cp:revision>4</cp:revision>
  <dcterms:created xsi:type="dcterms:W3CDTF">2006-08-16T00:00:00Z</dcterms:created>
  <dcterms:modified xsi:type="dcterms:W3CDTF">2024-12-12T00:16:19Z</dcterms:modified>
  <dc:identifier>DAGZA2NqenU</dc:identifier>
</cp:coreProperties>
</file>

<file path=docProps/thumbnail.jpeg>
</file>